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75943" autoAdjust="0"/>
  </p:normalViewPr>
  <p:slideViewPr>
    <p:cSldViewPr snapToGrid="0">
      <p:cViewPr varScale="1">
        <p:scale>
          <a:sx n="55" d="100"/>
          <a:sy n="55" d="100"/>
        </p:scale>
        <p:origin x="-1278" y="-7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9B4408-5621-47DC-9CA9-C55EEF392A90}" type="datetimeFigureOut">
              <a:rPr lang="en-US" smtClean="0"/>
              <a:pPr/>
              <a:t>4/6/2020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CA0D23-B4B7-4133-9427-43EEA5C01A74}" type="slidenum">
              <a:rPr lang="en-US" smtClean="0"/>
              <a:pPr/>
              <a:t>‹#›</a:t>
            </a:fld>
            <a:endParaRPr lang="en-US" dirty="0"/>
          </a:p>
        </p:txBody>
      </p:sp>
    </p:spTree>
    <p:extLst>
      <p:ext uri="{BB962C8B-B14F-4D97-AF65-F5344CB8AC3E}">
        <p14:creationId xmlns="" xmlns:p14="http://schemas.microsoft.com/office/powerpoint/2010/main" val="1012474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Evidenced-Based Practice (EBP) is an approach that relies on scientific and mathematical evidence. EBP contributes hugely to deductive argument and a guide in making an informed decision. Clinical research is defined as systematic work undertaken to increase the stock of knowledge. Clinical research is used in the nursing industry to establish results and facts for improving healthcare practices. On its part, Quality Improvement (QI) is a formal and systematic approach to the analysis of practice performance. QI aims at improving the performance of the entire clinical staff.  </a:t>
            </a:r>
          </a:p>
          <a:p>
            <a:endParaRPr lang="en-US" dirty="0"/>
          </a:p>
        </p:txBody>
      </p:sp>
      <p:sp>
        <p:nvSpPr>
          <p:cNvPr id="4" name="Slide Number Placeholder 3"/>
          <p:cNvSpPr>
            <a:spLocks noGrp="1"/>
          </p:cNvSpPr>
          <p:nvPr>
            <p:ph type="sldNum" sz="quarter" idx="10"/>
          </p:nvPr>
        </p:nvSpPr>
        <p:spPr/>
        <p:txBody>
          <a:bodyPr/>
          <a:lstStyle/>
          <a:p>
            <a:fld id="{AECA0D23-B4B7-4133-9427-43EEA5C01A74}" type="slidenum">
              <a:rPr lang="en-US" smtClean="0"/>
              <a:pPr/>
              <a:t>2</a:t>
            </a:fld>
            <a:endParaRPr lang="en-US" dirty="0"/>
          </a:p>
        </p:txBody>
      </p:sp>
    </p:spTree>
    <p:extLst>
      <p:ext uri="{BB962C8B-B14F-4D97-AF65-F5344CB8AC3E}">
        <p14:creationId xmlns="" xmlns:p14="http://schemas.microsoft.com/office/powerpoint/2010/main" val="1819206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three practices have varied purposes. EBP is done to change practice, QI is purposely used to improve the quality of care and clinical research used to generate new knowledge. Again, different methods are used in conducting the practices (Bauer et al. 2015). Expert opinions are the method used in EBP, while QI uses Plan-do-check-adjust (PDCA). Besides, research uses qualitative and quantitative methods. Again, the samples used in the three practices have varied aspects (Bauer et al. 2015). Precisely, the sample size used in research is related to purpose and questions, while the EBP sample is related to the identified population. QI uses unit care as a sample.</a:t>
            </a:r>
          </a:p>
          <a:p>
            <a:endParaRPr lang="en-US" dirty="0"/>
          </a:p>
        </p:txBody>
      </p:sp>
      <p:sp>
        <p:nvSpPr>
          <p:cNvPr id="4" name="Slide Number Placeholder 3"/>
          <p:cNvSpPr>
            <a:spLocks noGrp="1"/>
          </p:cNvSpPr>
          <p:nvPr>
            <p:ph type="sldNum" sz="quarter" idx="10"/>
          </p:nvPr>
        </p:nvSpPr>
        <p:spPr/>
        <p:txBody>
          <a:bodyPr/>
          <a:lstStyle/>
          <a:p>
            <a:fld id="{AECA0D23-B4B7-4133-9427-43EEA5C01A74}" type="slidenum">
              <a:rPr lang="en-US" smtClean="0"/>
              <a:pPr/>
              <a:t>3</a:t>
            </a:fld>
            <a:endParaRPr lang="en-US" dirty="0"/>
          </a:p>
        </p:txBody>
      </p:sp>
    </p:spTree>
    <p:extLst>
      <p:ext uri="{BB962C8B-B14F-4D97-AF65-F5344CB8AC3E}">
        <p14:creationId xmlns="" xmlns:p14="http://schemas.microsoft.com/office/powerpoint/2010/main" val="856541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When it comes to data collection, the three practices apply to different methods. Research ensures the external and internal validity of results, while EBP is achieved through critical appraisal of articles (Bauer et al. 2015). On its part, QI uses an action plan and evaluation of nursing practices. Result generated from each workout is yet another aspect of comparison. Research results are added to existing literature, while EBP results seek to impact practice positively (Bauer et al. 2015). QI results aim to improve processes in a unit. Besides, the results from each method are disseminated to different areas. Research results are distributed to the scientific community, while EBP is circulated to new standards of practice. QI is spread in a clinical unit.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ECA0D23-B4B7-4133-9427-43EEA5C01A74}" type="slidenum">
              <a:rPr lang="en-US" smtClean="0"/>
              <a:pPr/>
              <a:t>4</a:t>
            </a:fld>
            <a:endParaRPr lang="en-US" dirty="0"/>
          </a:p>
        </p:txBody>
      </p:sp>
    </p:spTree>
    <p:extLst>
      <p:ext uri="{BB962C8B-B14F-4D97-AF65-F5344CB8AC3E}">
        <p14:creationId xmlns="" xmlns:p14="http://schemas.microsoft.com/office/powerpoint/2010/main" val="1266563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three practices have three aspects in common. First, the method for conducting research and EBP may be either qualitative or quantitative. Again, the three practices are critical in attaining patient-centered cervices (Grove &amp; Gray, 2018). Lastly, the Data Use Committee acts as human subjects in both QI and EPB.  Data collection in research is long, while that of QI is a short term activity. One of the significant differences is evidenced in the methods used (Rousseau &amp; Gunia, 2016). In a detailed from, research methods are sophisticated, those in EBP are lengthy, and those in QI are short and straightforward. Again, data collection in research is long while that of QI is a short term activity</a:t>
            </a:r>
            <a:endParaRPr lang="en-US" dirty="0"/>
          </a:p>
        </p:txBody>
      </p:sp>
      <p:sp>
        <p:nvSpPr>
          <p:cNvPr id="4" name="Slide Number Placeholder 3"/>
          <p:cNvSpPr>
            <a:spLocks noGrp="1"/>
          </p:cNvSpPr>
          <p:nvPr>
            <p:ph type="sldNum" sz="quarter" idx="10"/>
          </p:nvPr>
        </p:nvSpPr>
        <p:spPr/>
        <p:txBody>
          <a:bodyPr/>
          <a:lstStyle/>
          <a:p>
            <a:fld id="{AECA0D23-B4B7-4133-9427-43EEA5C01A74}" type="slidenum">
              <a:rPr lang="en-US" smtClean="0"/>
              <a:pPr/>
              <a:t>5</a:t>
            </a:fld>
            <a:endParaRPr lang="en-US" dirty="0"/>
          </a:p>
        </p:txBody>
      </p:sp>
    </p:spTree>
    <p:extLst>
      <p:ext uri="{BB962C8B-B14F-4D97-AF65-F5344CB8AC3E}">
        <p14:creationId xmlns="" xmlns:p14="http://schemas.microsoft.com/office/powerpoint/2010/main" val="22785289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There are various examples of each practice. EBP can be evidenced in the health industry by the new measures used to control infectious diseases and intravenous catheter size and utilization of oxygen to patients with COPD (Rousseau &amp; Gunia, 2016). Clinical research is evidenced by the use of a vaccine to prevent infectious diseases, transplant surgery, and chemotherapy (Rousseau &amp; Gunia, 2016). When it comes to quality improvement, Sunnybrook Health Sciences Center and Joseph Brant Hospital act as good examples that have been put in place.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ECA0D23-B4B7-4133-9427-43EEA5C01A74}" type="slidenum">
              <a:rPr lang="en-US" smtClean="0"/>
              <a:pPr/>
              <a:t>6</a:t>
            </a:fld>
            <a:endParaRPr lang="en-US" dirty="0"/>
          </a:p>
        </p:txBody>
      </p:sp>
    </p:spTree>
    <p:extLst>
      <p:ext uri="{BB962C8B-B14F-4D97-AF65-F5344CB8AC3E}">
        <p14:creationId xmlns="" xmlns:p14="http://schemas.microsoft.com/office/powerpoint/2010/main" val="3421055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evidence-Based practice would be much useful in nursing facilities to change and improve healthcare practices. EBP would ensure that the patient’s needs are met based on their preferences (Grove &amp; Gray, 2018). Besides, EBP aids in deductive argument and a guide in decision making. Clinical research would aid nursing units to generate a new set of knowledge in the industry, thereby optimizing service delivery (Grove &amp; Gray, 2018). On its part, a quality improvement would elevate the level of patient satisfaction by analyzing practice performance.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ECA0D23-B4B7-4133-9427-43EEA5C01A74}" type="slidenum">
              <a:rPr lang="en-US" smtClean="0"/>
              <a:pPr/>
              <a:t>7</a:t>
            </a:fld>
            <a:endParaRPr lang="en-US" dirty="0"/>
          </a:p>
        </p:txBody>
      </p:sp>
    </p:spTree>
    <p:extLst>
      <p:ext uri="{BB962C8B-B14F-4D97-AF65-F5344CB8AC3E}">
        <p14:creationId xmlns="" xmlns:p14="http://schemas.microsoft.com/office/powerpoint/2010/main" val="1412214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1C73CB-F5C9-46B2-9541-4D03A57AE66C}" type="datetimeFigureOut">
              <a:rPr lang="en-US" smtClean="0"/>
              <a:pPr/>
              <a:t>4/6/2020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04529C9-5109-4D6B-BBC4-1B1330AA4054}" type="slidenum">
              <a:rPr lang="en-US" smtClean="0"/>
              <a:pPr/>
              <a:t>‹#›</a:t>
            </a:fld>
            <a:endParaRPr lang="en-US" dirty="0"/>
          </a:p>
        </p:txBody>
      </p:sp>
    </p:spTree>
    <p:extLst>
      <p:ext uri="{BB962C8B-B14F-4D97-AF65-F5344CB8AC3E}">
        <p14:creationId xmlns="" xmlns:p14="http://schemas.microsoft.com/office/powerpoint/2010/main" val="1236858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1C73CB-F5C9-46B2-9541-4D03A57AE66C}" type="datetimeFigureOut">
              <a:rPr lang="en-US" smtClean="0"/>
              <a:pPr/>
              <a:t>4/6/2020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04529C9-5109-4D6B-BBC4-1B1330AA4054}" type="slidenum">
              <a:rPr lang="en-US" smtClean="0"/>
              <a:pPr/>
              <a:t>‹#›</a:t>
            </a:fld>
            <a:endParaRPr lang="en-US" dirty="0"/>
          </a:p>
        </p:txBody>
      </p:sp>
    </p:spTree>
    <p:extLst>
      <p:ext uri="{BB962C8B-B14F-4D97-AF65-F5344CB8AC3E}">
        <p14:creationId xmlns="" xmlns:p14="http://schemas.microsoft.com/office/powerpoint/2010/main" val="850469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1C73CB-F5C9-46B2-9541-4D03A57AE66C}" type="datetimeFigureOut">
              <a:rPr lang="en-US" smtClean="0"/>
              <a:pPr/>
              <a:t>4/6/2020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04529C9-5109-4D6B-BBC4-1B1330AA4054}" type="slidenum">
              <a:rPr lang="en-US" smtClean="0"/>
              <a:pPr/>
              <a:t>‹#›</a:t>
            </a:fld>
            <a:endParaRPr lang="en-US" dirty="0"/>
          </a:p>
        </p:txBody>
      </p:sp>
    </p:spTree>
    <p:extLst>
      <p:ext uri="{BB962C8B-B14F-4D97-AF65-F5344CB8AC3E}">
        <p14:creationId xmlns="" xmlns:p14="http://schemas.microsoft.com/office/powerpoint/2010/main" val="3481163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1C73CB-F5C9-46B2-9541-4D03A57AE66C}" type="datetimeFigureOut">
              <a:rPr lang="en-US" smtClean="0"/>
              <a:pPr/>
              <a:t>4/6/2020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4529C9-5109-4D6B-BBC4-1B1330AA4054}" type="slidenum">
              <a:rPr lang="en-US" smtClean="0"/>
              <a:pPr/>
              <a:t>‹#›</a:t>
            </a:fld>
            <a:endParaRPr lang="en-US" dirty="0"/>
          </a:p>
        </p:txBody>
      </p:sp>
    </p:spTree>
    <p:extLst>
      <p:ext uri="{BB962C8B-B14F-4D97-AF65-F5344CB8AC3E}">
        <p14:creationId xmlns="" xmlns:p14="http://schemas.microsoft.com/office/powerpoint/2010/main" val="17621600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1C73CB-F5C9-46B2-9541-4D03A57AE66C}" type="datetimeFigureOut">
              <a:rPr lang="en-US" smtClean="0"/>
              <a:pPr/>
              <a:t>4/6/2020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4529C9-5109-4D6B-BBC4-1B1330AA4054}" type="slidenum">
              <a:rPr lang="en-US" smtClean="0"/>
              <a:pPr/>
              <a:t>‹#›</a:t>
            </a:fld>
            <a:endParaRPr lang="en-US" dirty="0"/>
          </a:p>
        </p:txBody>
      </p:sp>
    </p:spTree>
    <p:extLst>
      <p:ext uri="{BB962C8B-B14F-4D97-AF65-F5344CB8AC3E}">
        <p14:creationId xmlns="" xmlns:p14="http://schemas.microsoft.com/office/powerpoint/2010/main" val="4018338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1C73CB-F5C9-46B2-9541-4D03A57AE66C}" type="datetimeFigureOut">
              <a:rPr lang="en-US" smtClean="0"/>
              <a:pPr/>
              <a:t>4/6/2020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04529C9-5109-4D6B-BBC4-1B1330AA4054}" type="slidenum">
              <a:rPr lang="en-US" smtClean="0"/>
              <a:pPr/>
              <a:t>‹#›</a:t>
            </a:fld>
            <a:endParaRPr lang="en-US" dirty="0"/>
          </a:p>
        </p:txBody>
      </p:sp>
    </p:spTree>
    <p:extLst>
      <p:ext uri="{BB962C8B-B14F-4D97-AF65-F5344CB8AC3E}">
        <p14:creationId xmlns="" xmlns:p14="http://schemas.microsoft.com/office/powerpoint/2010/main" val="73381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1C73CB-F5C9-46B2-9541-4D03A57AE66C}" type="datetimeFigureOut">
              <a:rPr lang="en-US" smtClean="0"/>
              <a:pPr/>
              <a:t>4/6/2020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04529C9-5109-4D6B-BBC4-1B1330AA4054}" type="slidenum">
              <a:rPr lang="en-US" smtClean="0"/>
              <a:pPr/>
              <a:t>‹#›</a:t>
            </a:fld>
            <a:endParaRPr lang="en-US" dirty="0"/>
          </a:p>
        </p:txBody>
      </p:sp>
    </p:spTree>
    <p:extLst>
      <p:ext uri="{BB962C8B-B14F-4D97-AF65-F5344CB8AC3E}">
        <p14:creationId xmlns="" xmlns:p14="http://schemas.microsoft.com/office/powerpoint/2010/main" val="1384904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1C73CB-F5C9-46B2-9541-4D03A57AE66C}" type="datetimeFigureOut">
              <a:rPr lang="en-US" smtClean="0"/>
              <a:pPr/>
              <a:t>4/6/2020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4529C9-5109-4D6B-BBC4-1B1330AA4054}" type="slidenum">
              <a:rPr lang="en-US" smtClean="0"/>
              <a:pPr/>
              <a:t>‹#›</a:t>
            </a:fld>
            <a:endParaRPr lang="en-US" dirty="0"/>
          </a:p>
        </p:txBody>
      </p:sp>
    </p:spTree>
    <p:extLst>
      <p:ext uri="{BB962C8B-B14F-4D97-AF65-F5344CB8AC3E}">
        <p14:creationId xmlns="" xmlns:p14="http://schemas.microsoft.com/office/powerpoint/2010/main" val="881047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1C73CB-F5C9-46B2-9541-4D03A57AE66C}" type="datetimeFigureOut">
              <a:rPr lang="en-US" smtClean="0"/>
              <a:pPr/>
              <a:t>4/6/2020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4529C9-5109-4D6B-BBC4-1B1330AA4054}" type="slidenum">
              <a:rPr lang="en-US" smtClean="0"/>
              <a:pPr/>
              <a:t>‹#›</a:t>
            </a:fld>
            <a:endParaRPr lang="en-US" dirty="0"/>
          </a:p>
        </p:txBody>
      </p:sp>
    </p:spTree>
    <p:extLst>
      <p:ext uri="{BB962C8B-B14F-4D97-AF65-F5344CB8AC3E}">
        <p14:creationId xmlns="" xmlns:p14="http://schemas.microsoft.com/office/powerpoint/2010/main" val="3781239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1C73CB-F5C9-46B2-9541-4D03A57AE66C}" type="datetimeFigureOut">
              <a:rPr lang="en-US" smtClean="0"/>
              <a:pPr/>
              <a:t>4/6/2020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04529C9-5109-4D6B-BBC4-1B1330AA4054}" type="slidenum">
              <a:rPr lang="en-US" smtClean="0"/>
              <a:pPr/>
              <a:t>‹#›</a:t>
            </a:fld>
            <a:endParaRPr lang="en-US" dirty="0"/>
          </a:p>
        </p:txBody>
      </p:sp>
    </p:spTree>
    <p:extLst>
      <p:ext uri="{BB962C8B-B14F-4D97-AF65-F5344CB8AC3E}">
        <p14:creationId xmlns="" xmlns:p14="http://schemas.microsoft.com/office/powerpoint/2010/main" val="1652468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1C73CB-F5C9-46B2-9541-4D03A57AE66C}" type="datetimeFigureOut">
              <a:rPr lang="en-US" smtClean="0"/>
              <a:pPr/>
              <a:t>4/6/2020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04529C9-5109-4D6B-BBC4-1B1330AA4054}" type="slidenum">
              <a:rPr lang="en-US" smtClean="0"/>
              <a:pPr/>
              <a:t>‹#›</a:t>
            </a:fld>
            <a:endParaRPr lang="en-US" dirty="0"/>
          </a:p>
        </p:txBody>
      </p:sp>
    </p:spTree>
    <p:extLst>
      <p:ext uri="{BB962C8B-B14F-4D97-AF65-F5344CB8AC3E}">
        <p14:creationId xmlns="" xmlns:p14="http://schemas.microsoft.com/office/powerpoint/2010/main" val="30587526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1C73CB-F5C9-46B2-9541-4D03A57AE66C}" type="datetimeFigureOut">
              <a:rPr lang="en-US" smtClean="0"/>
              <a:pPr/>
              <a:t>4/6/2020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4529C9-5109-4D6B-BBC4-1B1330AA4054}" type="slidenum">
              <a:rPr lang="en-US" smtClean="0"/>
              <a:pPr/>
              <a:t>‹#›</a:t>
            </a:fld>
            <a:endParaRPr lang="en-US" dirty="0"/>
          </a:p>
        </p:txBody>
      </p:sp>
    </p:spTree>
    <p:extLst>
      <p:ext uri="{BB962C8B-B14F-4D97-AF65-F5344CB8AC3E}">
        <p14:creationId xmlns="" xmlns:p14="http://schemas.microsoft.com/office/powerpoint/2010/main" val="17903920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719" y="179483"/>
            <a:ext cx="5659271" cy="791569"/>
          </a:xfrm>
        </p:spPr>
        <p:txBody>
          <a:bodyPr>
            <a:normAutofit/>
          </a:bodyPr>
          <a:lstStyle/>
          <a:p>
            <a:r>
              <a:rPr lang="en-US" sz="3600" i="1" dirty="0" smtClean="0">
                <a:latin typeface="Times New Roman" panose="02020603050405020304" pitchFamily="18" charset="0"/>
                <a:cs typeface="Times New Roman" panose="02020603050405020304" pitchFamily="18" charset="0"/>
              </a:rPr>
              <a:t>Nursing Practices </a:t>
            </a:r>
            <a:endParaRPr lang="en-US" sz="3600" i="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24719" y="2419258"/>
            <a:ext cx="5088641" cy="3498463"/>
          </a:xfrm>
        </p:spPr>
        <p:txBody>
          <a:bodyPr>
            <a:normAutofit/>
          </a:bodyPr>
          <a:lstStyle/>
          <a:p>
            <a:r>
              <a:rPr lang="en-US" sz="3600" i="1" dirty="0">
                <a:latin typeface="Times New Roman" panose="02020603050405020304" pitchFamily="18" charset="0"/>
                <a:cs typeface="Times New Roman" panose="02020603050405020304" pitchFamily="18" charset="0"/>
              </a:rPr>
              <a:t>Quality Improvement, Evidence-based practices and Research </a:t>
            </a:r>
          </a:p>
        </p:txBody>
      </p:sp>
      <p:pic>
        <p:nvPicPr>
          <p:cNvPr id="4" name="Picture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6131799" y="310551"/>
            <a:ext cx="5914450" cy="2865386"/>
          </a:xfrm>
          <a:prstGeom prst="rect">
            <a:avLst/>
          </a:prstGeom>
        </p:spPr>
      </p:pic>
      <p:pic>
        <p:nvPicPr>
          <p:cNvPr id="5" name="Picture 4"/>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6552588" y="3175936"/>
            <a:ext cx="5123631" cy="3682063"/>
          </a:xfrm>
          <a:prstGeom prst="rect">
            <a:avLst/>
          </a:prstGeom>
        </p:spPr>
      </p:pic>
    </p:spTree>
    <p:extLst>
      <p:ext uri="{BB962C8B-B14F-4D97-AF65-F5344CB8AC3E}">
        <p14:creationId xmlns="" xmlns:p14="http://schemas.microsoft.com/office/powerpoint/2010/main" val="21334145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08582"/>
          </a:xfrm>
        </p:spPr>
        <p:txBody>
          <a:bodyPr>
            <a:normAutofit fontScale="90000"/>
          </a:bodyPr>
          <a:lstStyle/>
          <a:p>
            <a:pPr algn="ctr"/>
            <a:r>
              <a:rPr lang="en-US" sz="3600" b="1" dirty="0">
                <a:latin typeface="Times New Roman" panose="02020603050405020304" pitchFamily="18" charset="0"/>
                <a:cs typeface="Times New Roman" panose="02020603050405020304" pitchFamily="18" charset="0"/>
              </a:rPr>
              <a:t>Introduction</a:t>
            </a:r>
            <a:r>
              <a:rPr lang="en-US" sz="2400" dirty="0"/>
              <a:t/>
            </a:r>
            <a:br>
              <a:rPr lang="en-US" sz="2400" dirty="0"/>
            </a:b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931653"/>
            <a:ext cx="4906992" cy="4964179"/>
          </a:xfrm>
        </p:spPr>
        <p:txBody>
          <a:bodyPr>
            <a:normAutofit lnSpcReduction="10000"/>
          </a:bodyPr>
          <a:lstStyle/>
          <a:p>
            <a:r>
              <a:rPr lang="en-US" sz="2400" dirty="0">
                <a:latin typeface="Times New Roman" panose="02020603050405020304" pitchFamily="18" charset="0"/>
                <a:cs typeface="Times New Roman" panose="02020603050405020304" pitchFamily="18" charset="0"/>
              </a:rPr>
              <a:t>Quality Improvement (QI) is a formal and systematic approach to the analysis of practice performance</a:t>
            </a:r>
          </a:p>
          <a:p>
            <a:r>
              <a:rPr lang="en-US" sz="2400" dirty="0">
                <a:latin typeface="Times New Roman" panose="02020603050405020304" pitchFamily="18" charset="0"/>
                <a:cs typeface="Times New Roman" panose="02020603050405020304" pitchFamily="18" charset="0"/>
              </a:rPr>
              <a:t>QI aims at improving performance </a:t>
            </a:r>
          </a:p>
          <a:p>
            <a:r>
              <a:rPr lang="en-US" sz="2400" dirty="0">
                <a:latin typeface="Times New Roman" panose="02020603050405020304" pitchFamily="18" charset="0"/>
                <a:cs typeface="Times New Roman" panose="02020603050405020304" pitchFamily="18" charset="0"/>
              </a:rPr>
              <a:t>Evidenced-Based Practice (EBP) relies on scientific and mathematical evidence </a:t>
            </a:r>
          </a:p>
          <a:p>
            <a:r>
              <a:rPr lang="en-US" sz="2400" dirty="0">
                <a:latin typeface="Times New Roman" panose="02020603050405020304" pitchFamily="18" charset="0"/>
                <a:cs typeface="Times New Roman" panose="02020603050405020304" pitchFamily="18" charset="0"/>
              </a:rPr>
              <a:t>EBP aids in deductive argument and a guide in decision making  </a:t>
            </a:r>
          </a:p>
          <a:p>
            <a:r>
              <a:rPr lang="en-US" sz="2400" dirty="0">
                <a:latin typeface="Times New Roman" panose="02020603050405020304" pitchFamily="18" charset="0"/>
                <a:cs typeface="Times New Roman" panose="02020603050405020304" pitchFamily="18" charset="0"/>
              </a:rPr>
              <a:t>Research is systematic work undertaken to increase the stock of knowledge </a:t>
            </a:r>
          </a:p>
          <a:p>
            <a:r>
              <a:rPr lang="en-US" sz="2400" dirty="0">
                <a:latin typeface="Times New Roman" panose="02020603050405020304" pitchFamily="18" charset="0"/>
                <a:cs typeface="Times New Roman" panose="02020603050405020304" pitchFamily="18" charset="0"/>
              </a:rPr>
              <a:t>A</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study establishes results and facts</a:t>
            </a:r>
          </a:p>
          <a:p>
            <a:endParaRPr lang="en-US"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6038019" y="769416"/>
            <a:ext cx="5881119" cy="4216651"/>
          </a:xfrm>
          <a:prstGeom prst="rect">
            <a:avLst/>
          </a:prstGeom>
        </p:spPr>
      </p:pic>
    </p:spTree>
    <p:extLst>
      <p:ext uri="{BB962C8B-B14F-4D97-AF65-F5344CB8AC3E}">
        <p14:creationId xmlns="" xmlns:p14="http://schemas.microsoft.com/office/powerpoint/2010/main" val="158265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700" b="1" dirty="0">
                <a:latin typeface="Times New Roman" panose="02020603050405020304" pitchFamily="18" charset="0"/>
                <a:cs typeface="Times New Roman" panose="02020603050405020304" pitchFamily="18" charset="0"/>
              </a:rPr>
              <a:t>Compare and contrast QI, EBP, and Research</a:t>
            </a:r>
            <a:r>
              <a:rPr lang="en-US" dirty="0"/>
              <a:t/>
            </a:r>
            <a:br>
              <a:rPr lang="en-US" dirty="0"/>
            </a:br>
            <a:endParaRPr lang="en-US" b="1" dirty="0"/>
          </a:p>
        </p:txBody>
      </p:sp>
      <p:sp>
        <p:nvSpPr>
          <p:cNvPr id="3" name="Content Placeholder 2"/>
          <p:cNvSpPr>
            <a:spLocks noGrp="1"/>
          </p:cNvSpPr>
          <p:nvPr>
            <p:ph idx="1"/>
          </p:nvPr>
        </p:nvSpPr>
        <p:spPr>
          <a:xfrm>
            <a:off x="838200" y="1466491"/>
            <a:ext cx="5666116" cy="4589252"/>
          </a:xfrm>
        </p:spPr>
        <p:txBody>
          <a:bodyPr>
            <a:normAutofit lnSpcReduction="10000"/>
          </a:bodyPr>
          <a:lstStyle/>
          <a:p>
            <a:r>
              <a:rPr lang="en-US" sz="2600" dirty="0">
                <a:latin typeface="Times New Roman" panose="02020603050405020304" pitchFamily="18" charset="0"/>
                <a:cs typeface="Times New Roman" panose="02020603050405020304" pitchFamily="18" charset="0"/>
              </a:rPr>
              <a:t>Purpose of research is to generate new knowledge, EBP is done to change practice, QI improves the quality of care  </a:t>
            </a:r>
          </a:p>
          <a:p>
            <a:r>
              <a:rPr lang="en-US" sz="2600" dirty="0">
                <a:latin typeface="Times New Roman" panose="02020603050405020304" pitchFamily="18" charset="0"/>
                <a:cs typeface="Times New Roman" panose="02020603050405020304" pitchFamily="18" charset="0"/>
              </a:rPr>
              <a:t>Method- Research uses qualitative and quantitative methods, EPB may be in the form of expert opinions, and QI uses Plan-do-check-adjust (PDCA) </a:t>
            </a:r>
          </a:p>
          <a:p>
            <a:r>
              <a:rPr lang="en-US" sz="2600" dirty="0">
                <a:latin typeface="Times New Roman" panose="02020603050405020304" pitchFamily="18" charset="0"/>
                <a:cs typeface="Times New Roman" panose="02020603050405020304" pitchFamily="18" charset="0"/>
              </a:rPr>
              <a:t>The sample used in research is related to purpose and questions. EBP sample is relevant to the identified population. QI uses unit care as a sample</a:t>
            </a:r>
            <a:r>
              <a:rPr lang="en-US" sz="2600" dirty="0" smtClean="0">
                <a:latin typeface="Times New Roman" panose="02020603050405020304" pitchFamily="18" charset="0"/>
                <a:cs typeface="Times New Roman" panose="02020603050405020304" pitchFamily="18" charset="0"/>
              </a:rPr>
              <a:t>.</a:t>
            </a:r>
            <a:endParaRPr lang="en-US" sz="2600" dirty="0">
              <a:latin typeface="Times New Roman" panose="02020603050405020304" pitchFamily="18" charset="0"/>
              <a:cs typeface="Times New Roman" panose="02020603050405020304" pitchFamily="18" charset="0"/>
            </a:endParaRPr>
          </a:p>
          <a:p>
            <a:endParaRPr lang="en-US" dirty="0"/>
          </a:p>
        </p:txBody>
      </p:sp>
      <p:pic>
        <p:nvPicPr>
          <p:cNvPr id="4" name="Picture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6504316" y="1027906"/>
            <a:ext cx="4581705" cy="4581705"/>
          </a:xfrm>
          <a:prstGeom prst="rect">
            <a:avLst/>
          </a:prstGeom>
        </p:spPr>
      </p:pic>
    </p:spTree>
    <p:extLst>
      <p:ext uri="{BB962C8B-B14F-4D97-AF65-F5344CB8AC3E}">
        <p14:creationId xmlns="" xmlns:p14="http://schemas.microsoft.com/office/powerpoint/2010/main" val="28857618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810882"/>
          </a:xfrm>
        </p:spPr>
        <p:txBody>
          <a:bodyPr>
            <a:normAutofit fontScale="90000"/>
          </a:bodyPr>
          <a:lstStyle/>
          <a:p>
            <a:pPr algn="ctr"/>
            <a:r>
              <a:rPr lang="en-US" sz="4000" b="1" dirty="0">
                <a:latin typeface="Times New Roman" panose="02020603050405020304" pitchFamily="18" charset="0"/>
                <a:cs typeface="Times New Roman" panose="02020603050405020304" pitchFamily="18" charset="0"/>
              </a:rPr>
              <a:t>Compare and contrast QI, EBP, and Research</a:t>
            </a:r>
            <a:r>
              <a:rPr lang="en-US" b="1" dirty="0"/>
              <a:t> </a:t>
            </a:r>
            <a:r>
              <a:rPr lang="en-US" dirty="0"/>
              <a:t/>
            </a:r>
            <a:br>
              <a:rPr lang="en-US" dirty="0"/>
            </a:br>
            <a:endParaRPr lang="en-US" dirty="0"/>
          </a:p>
        </p:txBody>
      </p:sp>
      <p:sp>
        <p:nvSpPr>
          <p:cNvPr id="3" name="Content Placeholder 2"/>
          <p:cNvSpPr>
            <a:spLocks noGrp="1"/>
          </p:cNvSpPr>
          <p:nvPr>
            <p:ph idx="1"/>
          </p:nvPr>
        </p:nvSpPr>
        <p:spPr>
          <a:xfrm>
            <a:off x="707367" y="810883"/>
            <a:ext cx="6866626" cy="4589253"/>
          </a:xfrm>
        </p:spPr>
        <p:txBody>
          <a:bodyPr>
            <a:normAutofit/>
          </a:bodyPr>
          <a:lstStyle/>
          <a:p>
            <a:r>
              <a:rPr lang="en-US" sz="2400" b="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Data collection method- Research ensures external and internal validity. EBP provides a critical appraisal of articles. QI uses action plan and evaluation</a:t>
            </a:r>
          </a:p>
          <a:p>
            <a:r>
              <a:rPr lang="en-US" sz="2400" dirty="0">
                <a:latin typeface="Times New Roman" panose="02020603050405020304" pitchFamily="18" charset="0"/>
                <a:cs typeface="Times New Roman" panose="02020603050405020304" pitchFamily="18" charset="0"/>
              </a:rPr>
              <a:t>Results- Research results are added to existing literature. EBP results seek to impact practice. QI results seek to improve processes in a unit. </a:t>
            </a:r>
          </a:p>
          <a:p>
            <a:r>
              <a:rPr lang="en-US" sz="2400" dirty="0">
                <a:latin typeface="Times New Roman" panose="02020603050405020304" pitchFamily="18" charset="0"/>
                <a:cs typeface="Times New Roman" panose="02020603050405020304" pitchFamily="18" charset="0"/>
              </a:rPr>
              <a:t>Dissemination- Research is disseminated to the scientific community. EBP is circulated to new standards of practice. QI is spread in an organization.</a:t>
            </a:r>
          </a:p>
          <a:p>
            <a:pPr marL="0" indent="0">
              <a:buNone/>
            </a:pPr>
            <a:endParaRPr lang="en-US" dirty="0"/>
          </a:p>
        </p:txBody>
      </p:sp>
      <p:pic>
        <p:nvPicPr>
          <p:cNvPr id="5" name="Picture 4"/>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6809117" y="3386147"/>
            <a:ext cx="5382883" cy="3558117"/>
          </a:xfrm>
          <a:prstGeom prst="rect">
            <a:avLst/>
          </a:prstGeom>
        </p:spPr>
      </p:pic>
    </p:spTree>
    <p:extLst>
      <p:ext uri="{BB962C8B-B14F-4D97-AF65-F5344CB8AC3E}">
        <p14:creationId xmlns="" xmlns:p14="http://schemas.microsoft.com/office/powerpoint/2010/main" val="11520542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smtClean="0">
                <a:latin typeface="Times New Roman" panose="02020603050405020304" pitchFamily="18" charset="0"/>
                <a:cs typeface="Times New Roman" panose="02020603050405020304" pitchFamily="18" charset="0"/>
              </a:rPr>
              <a:t>Similarities and differences</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a:xfrm>
            <a:off x="838200" y="1207698"/>
            <a:ext cx="5786887" cy="4969265"/>
          </a:xfrm>
        </p:spPr>
        <p:txBody>
          <a:bodyPr>
            <a:normAutofit lnSpcReduction="10000"/>
          </a:bodyPr>
          <a:lstStyle/>
          <a:p>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three practices are critical in attaining patient-centered cervices. </a:t>
            </a:r>
          </a:p>
          <a:p>
            <a:r>
              <a:rPr lang="en-US" sz="2400" dirty="0">
                <a:latin typeface="Times New Roman" panose="02020603050405020304" pitchFamily="18" charset="0"/>
                <a:cs typeface="Times New Roman" panose="02020603050405020304" pitchFamily="18" charset="0"/>
              </a:rPr>
              <a:t>The method for conducting research and EBP may be either qualitative or quantitative </a:t>
            </a:r>
          </a:p>
          <a:p>
            <a:r>
              <a:rPr lang="en-US" sz="2400" dirty="0">
                <a:latin typeface="Times New Roman" panose="02020603050405020304" pitchFamily="18" charset="0"/>
                <a:cs typeface="Times New Roman" panose="02020603050405020304" pitchFamily="18" charset="0"/>
              </a:rPr>
              <a:t>Data Use Committee acts as human subjects in both QI and EPB</a:t>
            </a:r>
          </a:p>
          <a:p>
            <a:r>
              <a:rPr lang="en-US" sz="2400" dirty="0">
                <a:latin typeface="Times New Roman" panose="02020603050405020304" pitchFamily="18" charset="0"/>
                <a:cs typeface="Times New Roman" panose="02020603050405020304" pitchFamily="18" charset="0"/>
              </a:rPr>
              <a:t>The technique used in research is complicated, that used in EBP is lengthy while that used in QI is short and simple</a:t>
            </a:r>
          </a:p>
          <a:p>
            <a:r>
              <a:rPr lang="en-US" sz="2400" dirty="0">
                <a:latin typeface="Times New Roman" panose="02020603050405020304" pitchFamily="18" charset="0"/>
                <a:cs typeface="Times New Roman" panose="02020603050405020304" pitchFamily="18" charset="0"/>
              </a:rPr>
              <a:t>Data collection in research is long while that of QI is short term activity</a:t>
            </a:r>
          </a:p>
          <a:p>
            <a:pPr marL="0" indent="0">
              <a:buNone/>
            </a:pPr>
            <a:r>
              <a:rPr lang="en-US" dirty="0"/>
              <a:t> </a:t>
            </a:r>
          </a:p>
          <a:p>
            <a:endParaRPr lang="en-US" dirty="0"/>
          </a:p>
        </p:txBody>
      </p:sp>
      <p:pic>
        <p:nvPicPr>
          <p:cNvPr id="4" name="Picture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6204301" y="1690688"/>
            <a:ext cx="5987699" cy="3243532"/>
          </a:xfrm>
          <a:prstGeom prst="rect">
            <a:avLst/>
          </a:prstGeom>
        </p:spPr>
      </p:pic>
    </p:spTree>
    <p:extLst>
      <p:ext uri="{BB962C8B-B14F-4D97-AF65-F5344CB8AC3E}">
        <p14:creationId xmlns="" xmlns:p14="http://schemas.microsoft.com/office/powerpoint/2010/main" val="22031483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smtClean="0">
                <a:latin typeface="Times New Roman" panose="02020603050405020304" pitchFamily="18" charset="0"/>
                <a:cs typeface="Times New Roman" panose="02020603050405020304" pitchFamily="18" charset="0"/>
              </a:rPr>
              <a:t>Examples of QI, EBP, and Research</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a:xfrm>
            <a:off x="838200" y="1414732"/>
            <a:ext cx="6218208" cy="4762231"/>
          </a:xfrm>
        </p:spPr>
        <p:txBody>
          <a:bodyPr>
            <a:normAutofit/>
          </a:bodyPr>
          <a:lstStyle/>
          <a:p>
            <a:r>
              <a:rPr lang="en-US" sz="2400" dirty="0" smtClean="0">
                <a:latin typeface="Times New Roman" panose="02020603050405020304" pitchFamily="18" charset="0"/>
                <a:cs typeface="Times New Roman" panose="02020603050405020304" pitchFamily="18" charset="0"/>
              </a:rPr>
              <a:t>Examples </a:t>
            </a:r>
            <a:r>
              <a:rPr lang="en-US" sz="2400" dirty="0">
                <a:latin typeface="Times New Roman" panose="02020603050405020304" pitchFamily="18" charset="0"/>
                <a:cs typeface="Times New Roman" panose="02020603050405020304" pitchFamily="18" charset="0"/>
              </a:rPr>
              <a:t>of quality improvement include; Sunnybrook Health Sciences Center and Joseph Brant Hospital </a:t>
            </a:r>
          </a:p>
          <a:p>
            <a:r>
              <a:rPr lang="en-US" sz="2400" dirty="0">
                <a:latin typeface="Times New Roman" panose="02020603050405020304" pitchFamily="18" charset="0"/>
                <a:cs typeface="Times New Roman" panose="02020603050405020304" pitchFamily="18" charset="0"/>
              </a:rPr>
              <a:t>Examples of EBP may consist of oxygen use to patients with COPD, Infection control and intravenous catheter size </a:t>
            </a:r>
          </a:p>
          <a:p>
            <a:r>
              <a:rPr lang="en-US" sz="2400" dirty="0">
                <a:latin typeface="Times New Roman" panose="02020603050405020304" pitchFamily="18" charset="0"/>
                <a:cs typeface="Times New Roman" panose="02020603050405020304" pitchFamily="18" charset="0"/>
              </a:rPr>
              <a:t>Examples of healthcare research include vaccine to prevent infectious diseases, transplant surgery and chemotherapy </a:t>
            </a:r>
          </a:p>
          <a:p>
            <a:endParaRPr lang="en-US"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7056408" y="1414732"/>
            <a:ext cx="5135592" cy="4382219"/>
          </a:xfrm>
          <a:prstGeom prst="rect">
            <a:avLst/>
          </a:prstGeom>
        </p:spPr>
      </p:pic>
    </p:spTree>
    <p:extLst>
      <p:ext uri="{BB962C8B-B14F-4D97-AF65-F5344CB8AC3E}">
        <p14:creationId xmlns="" xmlns:p14="http://schemas.microsoft.com/office/powerpoint/2010/main" val="35015903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b="1" dirty="0" smtClean="0">
                <a:latin typeface="Times New Roman" panose="02020603050405020304" pitchFamily="18" charset="0"/>
                <a:cs typeface="Times New Roman" panose="02020603050405020304" pitchFamily="18" charset="0"/>
              </a:rPr>
              <a:t>Why QI, EBP, and Research would be applied in healthcare</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a:xfrm>
            <a:off x="838200" y="1845006"/>
            <a:ext cx="5183038" cy="3796669"/>
          </a:xfrm>
        </p:spPr>
        <p:txBody>
          <a:bodyPr/>
          <a:lstStyle/>
          <a:p>
            <a:r>
              <a:rPr lang="en-US" sz="2400" dirty="0" smtClean="0">
                <a:latin typeface="Times New Roman" panose="02020603050405020304" pitchFamily="18" charset="0"/>
                <a:cs typeface="Times New Roman" panose="02020603050405020304" pitchFamily="18" charset="0"/>
              </a:rPr>
              <a:t>Research </a:t>
            </a:r>
            <a:r>
              <a:rPr lang="en-US" sz="2400" dirty="0">
                <a:latin typeface="Times New Roman" panose="02020603050405020304" pitchFamily="18" charset="0"/>
                <a:cs typeface="Times New Roman" panose="02020603050405020304" pitchFamily="18" charset="0"/>
              </a:rPr>
              <a:t>would be involved in healthcare to generate a new set of knowledge in the industry</a:t>
            </a:r>
          </a:p>
          <a:p>
            <a:r>
              <a:rPr lang="en-US" sz="2400" dirty="0">
                <a:latin typeface="Times New Roman" panose="02020603050405020304" pitchFamily="18" charset="0"/>
                <a:cs typeface="Times New Roman" panose="02020603050405020304" pitchFamily="18" charset="0"/>
              </a:rPr>
              <a:t>EBP would be used in nursing facilities to change and improve the healthcare practices </a:t>
            </a:r>
          </a:p>
          <a:p>
            <a:r>
              <a:rPr lang="en-US" sz="2400" dirty="0">
                <a:latin typeface="Times New Roman" panose="02020603050405020304" pitchFamily="18" charset="0"/>
                <a:cs typeface="Times New Roman" panose="02020603050405020304" pitchFamily="18" charset="0"/>
              </a:rPr>
              <a:t>A quality improvement would be purposely used to boost the level of patient satisfaction in the healthcare industry.  </a:t>
            </a:r>
          </a:p>
          <a:p>
            <a:endParaRPr lang="en-US" dirty="0"/>
          </a:p>
        </p:txBody>
      </p:sp>
      <p:pic>
        <p:nvPicPr>
          <p:cNvPr id="6" name="Picture 5"/>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6096000" y="1690688"/>
            <a:ext cx="5836200" cy="4192527"/>
          </a:xfrm>
          <a:prstGeom prst="rect">
            <a:avLst/>
          </a:prstGeom>
        </p:spPr>
      </p:pic>
    </p:spTree>
    <p:extLst>
      <p:ext uri="{BB962C8B-B14F-4D97-AF65-F5344CB8AC3E}">
        <p14:creationId xmlns="" xmlns:p14="http://schemas.microsoft.com/office/powerpoint/2010/main" val="40962682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latin typeface="Times New Roman" panose="02020603050405020304" pitchFamily="18" charset="0"/>
                <a:cs typeface="Times New Roman" panose="02020603050405020304" pitchFamily="18" charset="0"/>
              </a:rPr>
              <a:t> References </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sz="2400" dirty="0">
                <a:latin typeface="Times New Roman" panose="02020603050405020304" pitchFamily="18" charset="0"/>
                <a:cs typeface="Times New Roman" panose="02020603050405020304" pitchFamily="18" charset="0"/>
              </a:rPr>
              <a:t>Bauer, M. S., Damschroder, L., Hagedorn, H., Smith, J., &amp; Kilbourne, A. M. </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2015). An introduction to implementation science for the </a:t>
            </a:r>
            <a:r>
              <a:rPr lang="en-US" sz="2400" dirty="0" smtClean="0">
                <a:latin typeface="Times New Roman" panose="02020603050405020304" pitchFamily="18" charset="0"/>
                <a:cs typeface="Times New Roman" panose="02020603050405020304" pitchFamily="18" charset="0"/>
              </a:rPr>
              <a:t>non-	specialist</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BMC psychology</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(1), 32</a:t>
            </a:r>
            <a:r>
              <a:rPr lang="en-US" sz="2400" dirty="0" smtClean="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Grove, S. K., &amp; Gray, J. R. (2018). </a:t>
            </a:r>
            <a:r>
              <a:rPr lang="en-US" sz="2400" i="1" dirty="0">
                <a:latin typeface="Times New Roman" panose="02020603050405020304" pitchFamily="18" charset="0"/>
                <a:cs typeface="Times New Roman" panose="02020603050405020304" pitchFamily="18" charset="0"/>
              </a:rPr>
              <a:t>Understanding Nursing Research </a:t>
            </a:r>
            <a:r>
              <a:rPr lang="en-US" sz="2400" i="1" dirty="0" smtClean="0">
                <a:latin typeface="Times New Roman" panose="02020603050405020304" pitchFamily="18" charset="0"/>
                <a:cs typeface="Times New Roman" panose="02020603050405020304" pitchFamily="18" charset="0"/>
              </a:rPr>
              <a:t>E-Book</a:t>
            </a:r>
            <a:r>
              <a:rPr lang="en-US" sz="2400" i="1" dirty="0">
                <a:latin typeface="Times New Roman" panose="02020603050405020304" pitchFamily="18" charset="0"/>
                <a:cs typeface="Times New Roman" panose="02020603050405020304" pitchFamily="18" charset="0"/>
              </a:rPr>
              <a:t>: </a:t>
            </a:r>
            <a:r>
              <a:rPr lang="en-US" sz="2400" i="1" dirty="0" smtClean="0">
                <a:latin typeface="Times New Roman" panose="02020603050405020304" pitchFamily="18" charset="0"/>
                <a:cs typeface="Times New Roman" panose="02020603050405020304" pitchFamily="18" charset="0"/>
              </a:rPr>
              <a:t>	Building </a:t>
            </a:r>
            <a:r>
              <a:rPr lang="en-US" sz="2400" i="1" dirty="0">
                <a:latin typeface="Times New Roman" panose="02020603050405020304" pitchFamily="18" charset="0"/>
                <a:cs typeface="Times New Roman" panose="02020603050405020304" pitchFamily="18" charset="0"/>
              </a:rPr>
              <a:t>an Evidence-Based Practice</a:t>
            </a:r>
            <a:r>
              <a:rPr lang="en-US" sz="2400" dirty="0">
                <a:latin typeface="Times New Roman" panose="02020603050405020304" pitchFamily="18" charset="0"/>
                <a:cs typeface="Times New Roman" panose="02020603050405020304" pitchFamily="18" charset="0"/>
              </a:rPr>
              <a:t>. Elsevier Health Sciences</a:t>
            </a:r>
            <a:r>
              <a:rPr lang="en-US" sz="2400" dirty="0" smtClean="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Rousseau, D. M., &amp; Gunia, B. C. (2016). Evidence-based practice: The </a:t>
            </a:r>
            <a:r>
              <a:rPr lang="en-US" sz="2400" dirty="0" smtClean="0">
                <a:latin typeface="Times New Roman" panose="02020603050405020304" pitchFamily="18" charset="0"/>
                <a:cs typeface="Times New Roman" panose="02020603050405020304" pitchFamily="18" charset="0"/>
              </a:rPr>
              <a:t>	psychology </a:t>
            </a:r>
            <a:r>
              <a:rPr lang="en-US" sz="2400" dirty="0">
                <a:latin typeface="Times New Roman" panose="02020603050405020304" pitchFamily="18" charset="0"/>
                <a:cs typeface="Times New Roman" panose="02020603050405020304" pitchFamily="18" charset="0"/>
              </a:rPr>
              <a:t>of EBP implementation. </a:t>
            </a:r>
            <a:r>
              <a:rPr lang="en-US" sz="2400" i="1" dirty="0">
                <a:latin typeface="Times New Roman" panose="02020603050405020304" pitchFamily="18" charset="0"/>
                <a:cs typeface="Times New Roman" panose="02020603050405020304" pitchFamily="18" charset="0"/>
              </a:rPr>
              <a:t>Annual Review of Psychology</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67</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667-	692</a:t>
            </a:r>
            <a:r>
              <a:rPr lang="en-US" dirty="0"/>
              <a:t>.</a:t>
            </a:r>
          </a:p>
        </p:txBody>
      </p:sp>
    </p:spTree>
    <p:extLst>
      <p:ext uri="{BB962C8B-B14F-4D97-AF65-F5344CB8AC3E}">
        <p14:creationId xmlns="" xmlns:p14="http://schemas.microsoft.com/office/powerpoint/2010/main" val="25890668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153</TotalTime>
  <Words>1166</Words>
  <Application>Microsoft Office PowerPoint</Application>
  <PresentationFormat>Custom</PresentationFormat>
  <Paragraphs>52</Paragraphs>
  <Slides>8</Slides>
  <Notes>6</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Nursing Practices </vt:lpstr>
      <vt:lpstr>Introduction </vt:lpstr>
      <vt:lpstr>Compare and contrast QI, EBP, and Research </vt:lpstr>
      <vt:lpstr>Compare and contrast QI, EBP, and Research  </vt:lpstr>
      <vt:lpstr>Similarities and differences </vt:lpstr>
      <vt:lpstr>Examples of QI, EBP, and Research </vt:lpstr>
      <vt:lpstr>Why QI, EBP, and Research would be applied in healthcare </vt:lpstr>
      <vt:lpstr> 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ELOHIM</dc:creator>
  <cp:lastModifiedBy>ADM</cp:lastModifiedBy>
  <cp:revision>7</cp:revision>
  <dcterms:created xsi:type="dcterms:W3CDTF">2020-04-06T09:19:16Z</dcterms:created>
  <dcterms:modified xsi:type="dcterms:W3CDTF">2020-04-06T12:00:17Z</dcterms:modified>
</cp:coreProperties>
</file>